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801350" cy="9721850"/>
  <p:notesSz cx="7053263" cy="9309100"/>
  <p:defaultTextStyle>
    <a:defPPr>
      <a:defRPr lang="th-TH"/>
    </a:defPPr>
    <a:lvl1pPr marL="0" algn="l" defTabSz="1116665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1pPr>
    <a:lvl2pPr marL="558333" algn="l" defTabSz="1116665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2pPr>
    <a:lvl3pPr marL="1116665" algn="l" defTabSz="1116665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3pPr>
    <a:lvl4pPr marL="1674998" algn="l" defTabSz="1116665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4pPr>
    <a:lvl5pPr marL="2233331" algn="l" defTabSz="1116665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5pPr>
    <a:lvl6pPr marL="2791663" algn="l" defTabSz="1116665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6pPr>
    <a:lvl7pPr marL="3349996" algn="l" defTabSz="1116665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7pPr>
    <a:lvl8pPr marL="3908328" algn="l" defTabSz="1116665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8pPr>
    <a:lvl9pPr marL="4466661" algn="l" defTabSz="1116665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63">
          <p15:clr>
            <a:srgbClr val="A4A3A4"/>
          </p15:clr>
        </p15:guide>
        <p15:guide id="2" pos="340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B7D4"/>
    <a:srgbClr val="FF3F8D"/>
    <a:srgbClr val="FF75AD"/>
    <a:srgbClr val="FFFF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3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2280" y="78"/>
      </p:cViewPr>
      <p:guideLst>
        <p:guide orient="horz" pos="3063"/>
        <p:guide pos="340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810101" y="3020077"/>
            <a:ext cx="9181148" cy="2083897"/>
          </a:xfrm>
        </p:spPr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620205" y="5509050"/>
            <a:ext cx="7560945" cy="248447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583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16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749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33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916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3499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9083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4666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/>
              <a:t>คลิกเพื่อแก้ไขลักษณะชื่อเรื่องรองต้นแบบ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8B270-6576-4CD1-89E3-E7700EB7CDD6}" type="datetimeFigureOut">
              <a:rPr lang="th-TH" smtClean="0"/>
              <a:t>14/05/68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B45EC-97FF-489C-968E-856AB426AAB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57946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8B270-6576-4CD1-89E3-E7700EB7CDD6}" type="datetimeFigureOut">
              <a:rPr lang="th-TH" smtClean="0"/>
              <a:t>14/05/68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B45EC-97FF-489C-968E-856AB426AAB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43749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7830979" y="389328"/>
            <a:ext cx="2430304" cy="8295079"/>
          </a:xfrm>
        </p:spPr>
        <p:txBody>
          <a:bodyPr vert="eaVert"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540069" y="389328"/>
            <a:ext cx="7110889" cy="8295079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8B270-6576-4CD1-89E3-E7700EB7CDD6}" type="datetimeFigureOut">
              <a:rPr lang="th-TH" smtClean="0"/>
              <a:t>14/05/68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B45EC-97FF-489C-968E-856AB426AAB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37019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8B270-6576-4CD1-89E3-E7700EB7CDD6}" type="datetimeFigureOut">
              <a:rPr lang="th-TH" smtClean="0"/>
              <a:t>14/05/68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B45EC-97FF-489C-968E-856AB426AAB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21182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53232" y="6247192"/>
            <a:ext cx="9181148" cy="1930867"/>
          </a:xfrm>
        </p:spPr>
        <p:txBody>
          <a:bodyPr anchor="t"/>
          <a:lstStyle>
            <a:lvl1pPr algn="l">
              <a:defRPr sz="4900" b="1" cap="all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53232" y="4120534"/>
            <a:ext cx="9181148" cy="2126655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5833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11666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67499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23333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9166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34999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90832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46666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8B270-6576-4CD1-89E3-E7700EB7CDD6}" type="datetimeFigureOut">
              <a:rPr lang="th-TH" smtClean="0"/>
              <a:t>14/05/68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B45EC-97FF-489C-968E-856AB426AAB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53682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540068" y="2268433"/>
            <a:ext cx="4770596" cy="6415971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5490686" y="2268433"/>
            <a:ext cx="4770596" cy="6415971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8B270-6576-4CD1-89E3-E7700EB7CDD6}" type="datetimeFigureOut">
              <a:rPr lang="th-TH" smtClean="0"/>
              <a:t>14/05/68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B45EC-97FF-489C-968E-856AB426AAB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07181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540068" y="2176166"/>
            <a:ext cx="4772472" cy="906923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58333" indent="0">
              <a:buNone/>
              <a:defRPr sz="2400" b="1"/>
            </a:lvl2pPr>
            <a:lvl3pPr marL="1116665" indent="0">
              <a:buNone/>
              <a:defRPr sz="2200" b="1"/>
            </a:lvl3pPr>
            <a:lvl4pPr marL="1674998" indent="0">
              <a:buNone/>
              <a:defRPr sz="2000" b="1"/>
            </a:lvl4pPr>
            <a:lvl5pPr marL="2233331" indent="0">
              <a:buNone/>
              <a:defRPr sz="2000" b="1"/>
            </a:lvl5pPr>
            <a:lvl6pPr marL="2791663" indent="0">
              <a:buNone/>
              <a:defRPr sz="2000" b="1"/>
            </a:lvl6pPr>
            <a:lvl7pPr marL="3349996" indent="0">
              <a:buNone/>
              <a:defRPr sz="2000" b="1"/>
            </a:lvl7pPr>
            <a:lvl8pPr marL="3908328" indent="0">
              <a:buNone/>
              <a:defRPr sz="2000" b="1"/>
            </a:lvl8pPr>
            <a:lvl9pPr marL="4466661" indent="0">
              <a:buNone/>
              <a:defRPr sz="2000" b="1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540068" y="3083086"/>
            <a:ext cx="4772472" cy="5601317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5486941" y="2176166"/>
            <a:ext cx="4774347" cy="906923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58333" indent="0">
              <a:buNone/>
              <a:defRPr sz="2400" b="1"/>
            </a:lvl2pPr>
            <a:lvl3pPr marL="1116665" indent="0">
              <a:buNone/>
              <a:defRPr sz="2200" b="1"/>
            </a:lvl3pPr>
            <a:lvl4pPr marL="1674998" indent="0">
              <a:buNone/>
              <a:defRPr sz="2000" b="1"/>
            </a:lvl4pPr>
            <a:lvl5pPr marL="2233331" indent="0">
              <a:buNone/>
              <a:defRPr sz="2000" b="1"/>
            </a:lvl5pPr>
            <a:lvl6pPr marL="2791663" indent="0">
              <a:buNone/>
              <a:defRPr sz="2000" b="1"/>
            </a:lvl6pPr>
            <a:lvl7pPr marL="3349996" indent="0">
              <a:buNone/>
              <a:defRPr sz="2000" b="1"/>
            </a:lvl7pPr>
            <a:lvl8pPr marL="3908328" indent="0">
              <a:buNone/>
              <a:defRPr sz="2000" b="1"/>
            </a:lvl8pPr>
            <a:lvl9pPr marL="4466661" indent="0">
              <a:buNone/>
              <a:defRPr sz="2000" b="1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5486941" y="3083086"/>
            <a:ext cx="4774347" cy="5601317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8B270-6576-4CD1-89E3-E7700EB7CDD6}" type="datetimeFigureOut">
              <a:rPr lang="th-TH" smtClean="0"/>
              <a:t>14/05/68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B45EC-97FF-489C-968E-856AB426AAB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5219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8B270-6576-4CD1-89E3-E7700EB7CDD6}" type="datetimeFigureOut">
              <a:rPr lang="th-TH" smtClean="0"/>
              <a:t>14/05/68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B45EC-97FF-489C-968E-856AB426AAB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99344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8B270-6576-4CD1-89E3-E7700EB7CDD6}" type="datetimeFigureOut">
              <a:rPr lang="th-TH" smtClean="0"/>
              <a:t>14/05/68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B45EC-97FF-489C-968E-856AB426AAB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23665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40070" y="387074"/>
            <a:ext cx="3553570" cy="1647315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223030" y="387076"/>
            <a:ext cx="6038255" cy="829733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9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540070" y="2034391"/>
            <a:ext cx="3553570" cy="6650016"/>
          </a:xfrm>
        </p:spPr>
        <p:txBody>
          <a:bodyPr/>
          <a:lstStyle>
            <a:lvl1pPr marL="0" indent="0">
              <a:buNone/>
              <a:defRPr sz="1700"/>
            </a:lvl1pPr>
            <a:lvl2pPr marL="558333" indent="0">
              <a:buNone/>
              <a:defRPr sz="1500"/>
            </a:lvl2pPr>
            <a:lvl3pPr marL="1116665" indent="0">
              <a:buNone/>
              <a:defRPr sz="1200"/>
            </a:lvl3pPr>
            <a:lvl4pPr marL="1674998" indent="0">
              <a:buNone/>
              <a:defRPr sz="1100"/>
            </a:lvl4pPr>
            <a:lvl5pPr marL="2233331" indent="0">
              <a:buNone/>
              <a:defRPr sz="1100"/>
            </a:lvl5pPr>
            <a:lvl6pPr marL="2791663" indent="0">
              <a:buNone/>
              <a:defRPr sz="1100"/>
            </a:lvl6pPr>
            <a:lvl7pPr marL="3349996" indent="0">
              <a:buNone/>
              <a:defRPr sz="1100"/>
            </a:lvl7pPr>
            <a:lvl8pPr marL="3908328" indent="0">
              <a:buNone/>
              <a:defRPr sz="1100"/>
            </a:lvl8pPr>
            <a:lvl9pPr marL="4466661" indent="0">
              <a:buNone/>
              <a:defRPr sz="11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8B270-6576-4CD1-89E3-E7700EB7CDD6}" type="datetimeFigureOut">
              <a:rPr lang="th-TH" smtClean="0"/>
              <a:t>14/05/68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B45EC-97FF-489C-968E-856AB426AAB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93923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117140" y="6805295"/>
            <a:ext cx="6480810" cy="803405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2117140" y="868667"/>
            <a:ext cx="6480810" cy="5833110"/>
          </a:xfrm>
        </p:spPr>
        <p:txBody>
          <a:bodyPr/>
          <a:lstStyle>
            <a:lvl1pPr marL="0" indent="0">
              <a:buNone/>
              <a:defRPr sz="3900"/>
            </a:lvl1pPr>
            <a:lvl2pPr marL="558333" indent="0">
              <a:buNone/>
              <a:defRPr sz="3400"/>
            </a:lvl2pPr>
            <a:lvl3pPr marL="1116665" indent="0">
              <a:buNone/>
              <a:defRPr sz="2900"/>
            </a:lvl3pPr>
            <a:lvl4pPr marL="1674998" indent="0">
              <a:buNone/>
              <a:defRPr sz="2400"/>
            </a:lvl4pPr>
            <a:lvl5pPr marL="2233331" indent="0">
              <a:buNone/>
              <a:defRPr sz="2400"/>
            </a:lvl5pPr>
            <a:lvl6pPr marL="2791663" indent="0">
              <a:buNone/>
              <a:defRPr sz="2400"/>
            </a:lvl6pPr>
            <a:lvl7pPr marL="3349996" indent="0">
              <a:buNone/>
              <a:defRPr sz="2400"/>
            </a:lvl7pPr>
            <a:lvl8pPr marL="3908328" indent="0">
              <a:buNone/>
              <a:defRPr sz="2400"/>
            </a:lvl8pPr>
            <a:lvl9pPr marL="4466661" indent="0">
              <a:buNone/>
              <a:defRPr sz="24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2117140" y="7608700"/>
            <a:ext cx="6480810" cy="1140967"/>
          </a:xfrm>
        </p:spPr>
        <p:txBody>
          <a:bodyPr/>
          <a:lstStyle>
            <a:lvl1pPr marL="0" indent="0">
              <a:buNone/>
              <a:defRPr sz="1700"/>
            </a:lvl1pPr>
            <a:lvl2pPr marL="558333" indent="0">
              <a:buNone/>
              <a:defRPr sz="1500"/>
            </a:lvl2pPr>
            <a:lvl3pPr marL="1116665" indent="0">
              <a:buNone/>
              <a:defRPr sz="1200"/>
            </a:lvl3pPr>
            <a:lvl4pPr marL="1674998" indent="0">
              <a:buNone/>
              <a:defRPr sz="1100"/>
            </a:lvl4pPr>
            <a:lvl5pPr marL="2233331" indent="0">
              <a:buNone/>
              <a:defRPr sz="1100"/>
            </a:lvl5pPr>
            <a:lvl6pPr marL="2791663" indent="0">
              <a:buNone/>
              <a:defRPr sz="1100"/>
            </a:lvl6pPr>
            <a:lvl7pPr marL="3349996" indent="0">
              <a:buNone/>
              <a:defRPr sz="1100"/>
            </a:lvl7pPr>
            <a:lvl8pPr marL="3908328" indent="0">
              <a:buNone/>
              <a:defRPr sz="1100"/>
            </a:lvl8pPr>
            <a:lvl9pPr marL="4466661" indent="0">
              <a:buNone/>
              <a:defRPr sz="11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8B270-6576-4CD1-89E3-E7700EB7CDD6}" type="datetimeFigureOut">
              <a:rPr lang="th-TH" smtClean="0"/>
              <a:t>14/05/68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B45EC-97FF-489C-968E-856AB426AAB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31662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540070" y="389327"/>
            <a:ext cx="9721215" cy="1620308"/>
          </a:xfrm>
          <a:prstGeom prst="rect">
            <a:avLst/>
          </a:prstGeom>
        </p:spPr>
        <p:txBody>
          <a:bodyPr vert="horz" lIns="111667" tIns="55833" rIns="111667" bIns="55833" rtlCol="0" anchor="ctr">
            <a:normAutofit/>
          </a:bodyPr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540070" y="2268433"/>
            <a:ext cx="9721215" cy="6415971"/>
          </a:xfrm>
          <a:prstGeom prst="rect">
            <a:avLst/>
          </a:prstGeom>
        </p:spPr>
        <p:txBody>
          <a:bodyPr vert="horz" lIns="111667" tIns="55833" rIns="111667" bIns="55833" rtlCol="0">
            <a:normAutofit/>
          </a:bodyPr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540068" y="9010718"/>
            <a:ext cx="2520315" cy="517599"/>
          </a:xfrm>
          <a:prstGeom prst="rect">
            <a:avLst/>
          </a:prstGeom>
        </p:spPr>
        <p:txBody>
          <a:bodyPr vert="horz" lIns="111667" tIns="55833" rIns="111667" bIns="55833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28B270-6576-4CD1-89E3-E7700EB7CDD6}" type="datetimeFigureOut">
              <a:rPr lang="th-TH" smtClean="0"/>
              <a:t>14/05/68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690461" y="9010718"/>
            <a:ext cx="3420428" cy="517599"/>
          </a:xfrm>
          <a:prstGeom prst="rect">
            <a:avLst/>
          </a:prstGeom>
        </p:spPr>
        <p:txBody>
          <a:bodyPr vert="horz" lIns="111667" tIns="55833" rIns="111667" bIns="55833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7740970" y="9010718"/>
            <a:ext cx="2520315" cy="517599"/>
          </a:xfrm>
          <a:prstGeom prst="rect">
            <a:avLst/>
          </a:prstGeom>
        </p:spPr>
        <p:txBody>
          <a:bodyPr vert="horz" lIns="111667" tIns="55833" rIns="111667" bIns="55833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7B45EC-97FF-489C-968E-856AB426AAB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01783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116665" rtl="0" eaLnBrk="1" latinLnBrk="0" hangingPunct="1">
        <a:spcBef>
          <a:spcPct val="0"/>
        </a:spcBef>
        <a:buNone/>
        <a:defRPr sz="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18749" indent="-418749" algn="l" defTabSz="1116665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1pPr>
      <a:lvl2pPr marL="907291" indent="-348958" algn="l" defTabSz="1116665" rtl="0" eaLnBrk="1" latinLnBrk="0" hangingPunct="1">
        <a:spcBef>
          <a:spcPct val="20000"/>
        </a:spcBef>
        <a:buFont typeface="Arial" pitchFamily="34" charset="0"/>
        <a:buChar char="–"/>
        <a:defRPr sz="3400" kern="1200">
          <a:solidFill>
            <a:schemeClr val="tx1"/>
          </a:solidFill>
          <a:latin typeface="+mn-lt"/>
          <a:ea typeface="+mn-ea"/>
          <a:cs typeface="+mn-cs"/>
        </a:defRPr>
      </a:lvl2pPr>
      <a:lvl3pPr marL="1395832" indent="-279166" algn="l" defTabSz="1116665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1954164" indent="-279166" algn="l" defTabSz="1116665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512497" indent="-279166" algn="l" defTabSz="1116665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70830" indent="-279166" algn="l" defTabSz="1116665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29162" indent="-279166" algn="l" defTabSz="1116665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187495" indent="-279166" algn="l" defTabSz="1116665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745827" indent="-279166" algn="l" defTabSz="1116665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111666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558333" algn="l" defTabSz="111666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2pPr>
      <a:lvl3pPr marL="1116665" algn="l" defTabSz="111666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1674998" algn="l" defTabSz="111666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4pPr>
      <a:lvl5pPr marL="2233331" algn="l" defTabSz="111666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5pPr>
      <a:lvl6pPr marL="2791663" algn="l" defTabSz="111666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6pPr>
      <a:lvl7pPr marL="3349996" algn="l" defTabSz="111666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7pPr>
      <a:lvl8pPr marL="3908328" algn="l" defTabSz="111666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8pPr>
      <a:lvl9pPr marL="4466661" algn="l" defTabSz="111666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สี่เหลี่ยมผืนผ้า 61"/>
          <p:cNvSpPr/>
          <p:nvPr/>
        </p:nvSpPr>
        <p:spPr>
          <a:xfrm>
            <a:off x="5328667" y="6013053"/>
            <a:ext cx="5472683" cy="3708797"/>
          </a:xfrm>
          <a:prstGeom prst="rect">
            <a:avLst/>
          </a:prstGeom>
          <a:solidFill>
            <a:srgbClr val="FFFF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8" name="สี่เหลี่ยมผืนผ้า 37"/>
          <p:cNvSpPr/>
          <p:nvPr/>
        </p:nvSpPr>
        <p:spPr>
          <a:xfrm>
            <a:off x="1" y="108397"/>
            <a:ext cx="10138687" cy="1277738"/>
          </a:xfrm>
          <a:prstGeom prst="rect">
            <a:avLst/>
          </a:prstGeom>
          <a:solidFill>
            <a:srgbClr val="FF75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" name="TextBox 4"/>
          <p:cNvSpPr txBox="1"/>
          <p:nvPr/>
        </p:nvSpPr>
        <p:spPr>
          <a:xfrm>
            <a:off x="1584252" y="116728"/>
            <a:ext cx="2650937" cy="789865"/>
          </a:xfrm>
          <a:prstGeom prst="rect">
            <a:avLst/>
          </a:prstGeom>
          <a:noFill/>
        </p:spPr>
        <p:txBody>
          <a:bodyPr wrap="square" lIns="111667" tIns="55833" rIns="111667" bIns="55833" rtlCol="0">
            <a:spAutoFit/>
          </a:bodyPr>
          <a:lstStyle/>
          <a:p>
            <a:r>
              <a:rPr lang="th-TH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ประชาสัมพันธ์</a:t>
            </a:r>
            <a:endParaRPr lang="th-TH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44292" y="738917"/>
            <a:ext cx="5408723" cy="666754"/>
          </a:xfrm>
          <a:prstGeom prst="rect">
            <a:avLst/>
          </a:prstGeom>
          <a:noFill/>
        </p:spPr>
        <p:txBody>
          <a:bodyPr wrap="square" lIns="111667" tIns="55833" rIns="111667" bIns="55833" rtlCol="0">
            <a:spAutoFit/>
          </a:bodyPr>
          <a:lstStyle/>
          <a:p>
            <a:r>
              <a:rPr lang="th-TH" sz="36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K2D July8" pitchFamily="2" charset="-34"/>
                <a:cs typeface="TH K2D July8" pitchFamily="2" charset="-34"/>
              </a:rPr>
              <a:t>ภาษีที่ดินและสิ่งปลูกสร้าง ภาษีป้าย</a:t>
            </a:r>
          </a:p>
        </p:txBody>
      </p:sp>
      <p:sp>
        <p:nvSpPr>
          <p:cNvPr id="16" name="สี่เหลี่ยมผืนผ้ามุมมน 15"/>
          <p:cNvSpPr/>
          <p:nvPr/>
        </p:nvSpPr>
        <p:spPr>
          <a:xfrm>
            <a:off x="121669" y="8749358"/>
            <a:ext cx="5062982" cy="720080"/>
          </a:xfrm>
          <a:prstGeom prst="roundRect">
            <a:avLst/>
          </a:prstGeom>
          <a:solidFill>
            <a:srgbClr val="FFB7D4"/>
          </a:solidFill>
          <a:ln>
            <a:solidFill>
              <a:srgbClr val="FFB7D4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th-TH" sz="1800" b="1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2000" b="1" u="sng" dirty="0">
                <a:latin typeface="TH SarabunPSK" pitchFamily="34" charset="-34"/>
                <a:cs typeface="TH SarabunPSK" pitchFamily="34" charset="-34"/>
              </a:rPr>
              <a:t>สอบถามข้อมูลเพิ่มเติมได้ที่    </a:t>
            </a:r>
          </a:p>
          <a:p>
            <a:r>
              <a:rPr lang="th-TH" sz="2000" b="1" dirty="0">
                <a:latin typeface="TH SarabunPSK" pitchFamily="34" charset="-34"/>
                <a:cs typeface="TH SarabunPSK" pitchFamily="34" charset="-34"/>
              </a:rPr>
              <a:t>กองคลัง องค์การบริหารส่วนตำบลสำโรง โทร. 044009860</a:t>
            </a:r>
          </a:p>
          <a:p>
            <a:pPr algn="ctr"/>
            <a:endParaRPr lang="th-TH" sz="18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9" name="สี่เหลี่ยมผืนผ้ามุมมน 18"/>
          <p:cNvSpPr/>
          <p:nvPr/>
        </p:nvSpPr>
        <p:spPr>
          <a:xfrm>
            <a:off x="1293343" y="1647157"/>
            <a:ext cx="3531268" cy="621480"/>
          </a:xfrm>
          <a:prstGeom prst="roundRect">
            <a:avLst/>
          </a:prstGeom>
          <a:solidFill>
            <a:srgbClr val="FFE7FF"/>
          </a:solidFill>
          <a:ln>
            <a:solidFill>
              <a:srgbClr val="FF75AD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3200" b="1" dirty="0">
                <a:latin typeface="TH K2D July8" pitchFamily="2" charset="-34"/>
                <a:cs typeface="TH K2D July8" pitchFamily="2" charset="-34"/>
              </a:rPr>
              <a:t>ภาษีที่ดินและสิ่งปลูกสร้าง</a:t>
            </a:r>
          </a:p>
        </p:txBody>
      </p:sp>
      <p:grpSp>
        <p:nvGrpSpPr>
          <p:cNvPr id="61" name="กลุ่ม 60"/>
          <p:cNvGrpSpPr/>
          <p:nvPr/>
        </p:nvGrpSpPr>
        <p:grpSpPr>
          <a:xfrm>
            <a:off x="213992" y="3276749"/>
            <a:ext cx="4958256" cy="4901151"/>
            <a:chOff x="205782" y="4115690"/>
            <a:chExt cx="4958256" cy="4901151"/>
          </a:xfrm>
        </p:grpSpPr>
        <p:sp>
          <p:nvSpPr>
            <p:cNvPr id="20" name="สี่เหลี่ยมผืนผ้ามุมมน 19"/>
            <p:cNvSpPr/>
            <p:nvPr/>
          </p:nvSpPr>
          <p:spPr>
            <a:xfrm>
              <a:off x="210196" y="4115690"/>
              <a:ext cx="4953842" cy="454658"/>
            </a:xfrm>
            <a:prstGeom prst="roundRect">
              <a:avLst>
                <a:gd name="adj" fmla="val 0"/>
              </a:avLst>
            </a:prstGeom>
            <a:solidFill>
              <a:srgbClr val="FFE7FF"/>
            </a:solidFill>
            <a:ln>
              <a:solidFill>
                <a:srgbClr val="FFCCFF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th-TH" sz="2000" b="1" dirty="0">
                  <a:latin typeface="TH SarabunPSK" pitchFamily="34" charset="-34"/>
                  <a:cs typeface="TH SarabunPSK" pitchFamily="34" charset="-34"/>
                </a:rPr>
                <a:t>แจ้งรายการที่ดินและสิ่งปลูกสร้าง    ภายในเดือน มกราคม 2567</a:t>
              </a:r>
            </a:p>
          </p:txBody>
        </p:sp>
        <p:sp>
          <p:nvSpPr>
            <p:cNvPr id="21" name="สี่เหลี่ยมผืนผ้ามุมมน 20"/>
            <p:cNvSpPr/>
            <p:nvPr/>
          </p:nvSpPr>
          <p:spPr>
            <a:xfrm>
              <a:off x="210195" y="4660106"/>
              <a:ext cx="4819923" cy="454658"/>
            </a:xfrm>
            <a:prstGeom prst="roundRect">
              <a:avLst>
                <a:gd name="adj" fmla="val 0"/>
              </a:avLst>
            </a:prstGeom>
            <a:solidFill>
              <a:srgbClr val="FFE7FF"/>
            </a:solidFill>
            <a:ln>
              <a:solidFill>
                <a:srgbClr val="FFCCFF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th-TH" sz="2000" b="1" dirty="0">
                  <a:latin typeface="TH SarabunPSK" pitchFamily="34" charset="-34"/>
                  <a:cs typeface="TH SarabunPSK" pitchFamily="34" charset="-34"/>
                </a:rPr>
                <a:t>ประกาศราคาประเมินทุนทรัพย์       ก่อนวันที่ 1 เมษายน 2567</a:t>
              </a:r>
            </a:p>
          </p:txBody>
        </p:sp>
        <p:sp>
          <p:nvSpPr>
            <p:cNvPr id="22" name="สี่เหลี่ยมผืนผ้ามุมมน 21"/>
            <p:cNvSpPr/>
            <p:nvPr/>
          </p:nvSpPr>
          <p:spPr>
            <a:xfrm>
              <a:off x="210195" y="5204522"/>
              <a:ext cx="4819924" cy="454658"/>
            </a:xfrm>
            <a:prstGeom prst="roundRect">
              <a:avLst>
                <a:gd name="adj" fmla="val 0"/>
              </a:avLst>
            </a:prstGeom>
            <a:solidFill>
              <a:srgbClr val="FFE7FF"/>
            </a:solidFill>
            <a:ln>
              <a:solidFill>
                <a:srgbClr val="FFCCFF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th-TH" sz="2000" b="1" dirty="0">
                  <a:latin typeface="TH SarabunPSK" pitchFamily="34" charset="-34"/>
                  <a:cs typeface="TH SarabunPSK" pitchFamily="34" charset="-34"/>
                </a:rPr>
                <a:t>แจ้งประเมินภาษีให้แก่ผู้เสียภาษี      ภายในเดือน เมษายน 2567</a:t>
              </a:r>
            </a:p>
          </p:txBody>
        </p:sp>
        <p:sp>
          <p:nvSpPr>
            <p:cNvPr id="23" name="สี่เหลี่ยมผืนผ้ามุมมน 22"/>
            <p:cNvSpPr/>
            <p:nvPr/>
          </p:nvSpPr>
          <p:spPr>
            <a:xfrm>
              <a:off x="207889" y="5748938"/>
              <a:ext cx="4822230" cy="454658"/>
            </a:xfrm>
            <a:prstGeom prst="roundRect">
              <a:avLst>
                <a:gd name="adj" fmla="val 0"/>
              </a:avLst>
            </a:prstGeom>
            <a:solidFill>
              <a:srgbClr val="FFE7FF"/>
            </a:solidFill>
            <a:ln>
              <a:solidFill>
                <a:srgbClr val="FFCCFF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th-TH" sz="2000" b="1" dirty="0">
                  <a:latin typeface="TH SarabunPSK" pitchFamily="34" charset="-34"/>
                  <a:cs typeface="TH SarabunPSK" pitchFamily="34" charset="-34"/>
                </a:rPr>
                <a:t>ชำระภาษีตามแบบแจ้งการประเมิน    ภายในเดือน มิถุนายน 2567</a:t>
              </a:r>
            </a:p>
          </p:txBody>
        </p:sp>
        <p:sp>
          <p:nvSpPr>
            <p:cNvPr id="24" name="สี่เหลี่ยมผืนผ้ามุมมน 23"/>
            <p:cNvSpPr/>
            <p:nvPr/>
          </p:nvSpPr>
          <p:spPr>
            <a:xfrm>
              <a:off x="207889" y="6293354"/>
              <a:ext cx="4822230" cy="454658"/>
            </a:xfrm>
            <a:prstGeom prst="roundRect">
              <a:avLst>
                <a:gd name="adj" fmla="val 0"/>
              </a:avLst>
            </a:prstGeom>
            <a:solidFill>
              <a:srgbClr val="FFE7FF"/>
            </a:solidFill>
            <a:ln>
              <a:solidFill>
                <a:srgbClr val="FFCCFF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th-TH" sz="2000" b="1" dirty="0">
                  <a:latin typeface="TH SarabunPSK" pitchFamily="34" charset="-34"/>
                  <a:cs typeface="TH SarabunPSK" pitchFamily="34" charset="-34"/>
                </a:rPr>
                <a:t>ผ่อนชำระภาษี                             มิถุนายน  - สิงหาคม 2567</a:t>
              </a:r>
            </a:p>
          </p:txBody>
        </p:sp>
        <p:sp>
          <p:nvSpPr>
            <p:cNvPr id="26" name="สี่เหลี่ยมผืนผ้ามุมมน 25"/>
            <p:cNvSpPr/>
            <p:nvPr/>
          </p:nvSpPr>
          <p:spPr>
            <a:xfrm>
              <a:off x="207889" y="6831750"/>
              <a:ext cx="4822230" cy="1244380"/>
            </a:xfrm>
            <a:prstGeom prst="roundRect">
              <a:avLst>
                <a:gd name="adj" fmla="val 0"/>
              </a:avLst>
            </a:prstGeom>
            <a:solidFill>
              <a:srgbClr val="FFE7FF"/>
            </a:solidFill>
            <a:ln>
              <a:solidFill>
                <a:srgbClr val="FFCCFF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r>
                <a:rPr lang="th-TH" sz="1600" b="1" dirty="0">
                  <a:solidFill>
                    <a:srgbClr val="FF0000"/>
                  </a:solidFill>
                  <a:latin typeface="TH SarabunPSK" pitchFamily="34" charset="-34"/>
                  <a:cs typeface="TH SarabunPSK" pitchFamily="34" charset="-34"/>
                </a:rPr>
                <a:t>เบี้ยปรับ </a:t>
              </a:r>
              <a:r>
                <a:rPr lang="en-US" sz="1600" b="1" dirty="0">
                  <a:solidFill>
                    <a:srgbClr val="FF0000"/>
                  </a:solidFill>
                  <a:latin typeface="TH SarabunPSK" pitchFamily="34" charset="-34"/>
                  <a:cs typeface="TH SarabunPSK" pitchFamily="34" charset="-34"/>
                </a:rPr>
                <a:t>:</a:t>
              </a:r>
              <a:endParaRPr lang="th-TH" sz="16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endParaRPr>
            </a:p>
            <a:p>
              <a:endParaRPr lang="th-TH" sz="16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  <a:sym typeface="Wingdings 2"/>
              </a:endParaRPr>
            </a:p>
            <a:p>
              <a:endParaRPr lang="th-TH" sz="16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  <a:sym typeface="Wingdings 2"/>
              </a:endParaRPr>
            </a:p>
            <a:p>
              <a:r>
                <a:rPr lang="th-TH" sz="1600" b="1" dirty="0">
                  <a:solidFill>
                    <a:srgbClr val="FF0000"/>
                  </a:solidFill>
                  <a:latin typeface="TH SarabunPSK" pitchFamily="34" charset="-34"/>
                  <a:cs typeface="TH SarabunPSK" pitchFamily="34" charset="-34"/>
                  <a:sym typeface="Wingdings 2"/>
                </a:rPr>
                <a:t>เงินเพิ่ม </a:t>
              </a:r>
              <a:r>
                <a:rPr lang="en-US" sz="1600" b="1" dirty="0">
                  <a:solidFill>
                    <a:srgbClr val="FF0000"/>
                  </a:solidFill>
                  <a:latin typeface="TH SarabunPSK" pitchFamily="34" charset="-34"/>
                  <a:cs typeface="TH SarabunPSK" pitchFamily="34" charset="-34"/>
                  <a:sym typeface="Wingdings 2"/>
                </a:rPr>
                <a:t>:</a:t>
              </a:r>
              <a:endParaRPr lang="th-TH" sz="16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  <a:sym typeface="Wingdings 2"/>
              </a:endParaRPr>
            </a:p>
            <a:p>
              <a:endParaRPr lang="th-TH" sz="16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862948" y="6851994"/>
              <a:ext cx="4025461" cy="132343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th-TH" sz="1600" b="1" dirty="0">
                  <a:latin typeface="TH SarabunPSK" pitchFamily="34" charset="-34"/>
                  <a:cs typeface="TH SarabunPSK" pitchFamily="34" charset="-34"/>
                  <a:sym typeface="Wingdings 2"/>
                </a:rPr>
                <a:t>ร้อยละ 10 ของค่าภาษี ชำระภาษีก่อนออกหนังสือแจ้งเตือน</a:t>
              </a:r>
            </a:p>
            <a:p>
              <a:r>
                <a:rPr lang="th-TH" sz="1600" b="1" dirty="0">
                  <a:latin typeface="TH SarabunPSK" pitchFamily="34" charset="-34"/>
                  <a:cs typeface="TH SarabunPSK" pitchFamily="34" charset="-34"/>
                  <a:sym typeface="Wingdings 2"/>
                </a:rPr>
                <a:t>ร้อยละ 20 ของค่าภาษี ชำระภายในวันที่กำหนดไว้ในหนังสือแจ้งเตือน</a:t>
              </a:r>
            </a:p>
            <a:p>
              <a:r>
                <a:rPr lang="th-TH" sz="1600" b="1" dirty="0">
                  <a:latin typeface="TH SarabunPSK" pitchFamily="34" charset="-34"/>
                  <a:cs typeface="TH SarabunPSK" pitchFamily="34" charset="-34"/>
                  <a:sym typeface="Wingdings 2"/>
                </a:rPr>
                <a:t>ร้อยละ 40 ของค่าภาษี ชำระเกินวันที่กำหนดไว้ในหนังสือแจ้งเตือน</a:t>
              </a:r>
            </a:p>
            <a:p>
              <a:r>
                <a:rPr lang="th-TH" sz="1600" b="1" dirty="0">
                  <a:latin typeface="TH SarabunPSK" pitchFamily="34" charset="-34"/>
                  <a:cs typeface="TH SarabunPSK" pitchFamily="34" charset="-34"/>
                  <a:sym typeface="Wingdings 2"/>
                </a:rPr>
                <a:t>ร้อยละ 1 ของค่าภาษี ต่อเดือนที่ค้างชำระ</a:t>
              </a:r>
            </a:p>
            <a:p>
              <a:endParaRPr lang="th-TH" sz="1600" dirty="0"/>
            </a:p>
          </p:txBody>
        </p:sp>
        <p:sp>
          <p:nvSpPr>
            <p:cNvPr id="29" name="สี่เหลี่ยมผืนผ้ามุมมน 28"/>
            <p:cNvSpPr/>
            <p:nvPr/>
          </p:nvSpPr>
          <p:spPr>
            <a:xfrm>
              <a:off x="205782" y="8148138"/>
              <a:ext cx="4824335" cy="868703"/>
            </a:xfrm>
            <a:prstGeom prst="roundRect">
              <a:avLst>
                <a:gd name="adj" fmla="val 0"/>
              </a:avLst>
            </a:prstGeom>
            <a:solidFill>
              <a:srgbClr val="FFB7D4"/>
            </a:solidFill>
            <a:ln>
              <a:solidFill>
                <a:srgbClr val="FFCCFF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th-TH" sz="2000" b="1" dirty="0">
                  <a:latin typeface="TH SarabunPSK" pitchFamily="34" charset="-34"/>
                  <a:cs typeface="TH SarabunPSK" pitchFamily="34" charset="-34"/>
                </a:rPr>
                <a:t>บทลงโทษ </a:t>
              </a:r>
              <a:r>
                <a:rPr lang="en-US" sz="2000" b="1" dirty="0">
                  <a:latin typeface="TH SarabunPSK" pitchFamily="34" charset="-34"/>
                  <a:cs typeface="TH SarabunPSK" pitchFamily="34" charset="-34"/>
                </a:rPr>
                <a:t>:</a:t>
              </a:r>
              <a:r>
                <a:rPr lang="th-TH" sz="2000" b="1" dirty="0">
                  <a:latin typeface="TH SarabunPSK" pitchFamily="34" charset="-34"/>
                  <a:cs typeface="TH SarabunPSK" pitchFamily="34" charset="-34"/>
                </a:rPr>
                <a:t> เบี้ยปรับ เงินเพิ่ม อายัดทรัพย์สินและขายทอดตลาด</a:t>
              </a:r>
            </a:p>
            <a:p>
              <a:r>
                <a:rPr lang="th-TH" sz="2000" b="1" dirty="0">
                  <a:latin typeface="TH SarabunPSK" pitchFamily="34" charset="-34"/>
                  <a:cs typeface="TH SarabunPSK" pitchFamily="34" charset="-34"/>
                </a:rPr>
                <a:t>               ระงับการทำนิติกรรมเกี่ยวกับที่ดิน</a:t>
              </a:r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5835144" y="5941045"/>
            <a:ext cx="3453963" cy="482088"/>
          </a:xfrm>
          <a:prstGeom prst="rect">
            <a:avLst/>
          </a:prstGeom>
          <a:noFill/>
        </p:spPr>
        <p:txBody>
          <a:bodyPr wrap="none" lIns="111667" tIns="55833" rIns="111667" bIns="55833" rtlCol="0">
            <a:spAutoFit/>
          </a:bodyPr>
          <a:lstStyle/>
          <a:p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อัตราภาษีป้ายใหม่ (บาท/500 </a:t>
            </a:r>
            <a:r>
              <a:rPr lang="th-TH" sz="2400" b="1" dirty="0" err="1">
                <a:latin typeface="TH SarabunPSK" pitchFamily="34" charset="-34"/>
                <a:cs typeface="TH SarabunPSK" pitchFamily="34" charset="-34"/>
              </a:rPr>
              <a:t>ตร</a:t>
            </a:r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.ซม.)</a:t>
            </a:r>
          </a:p>
        </p:txBody>
      </p:sp>
      <p:sp>
        <p:nvSpPr>
          <p:cNvPr id="39" name="รูปห้าเหลี่ยม 38"/>
          <p:cNvSpPr/>
          <p:nvPr/>
        </p:nvSpPr>
        <p:spPr>
          <a:xfrm rot="5400000">
            <a:off x="8878862" y="95856"/>
            <a:ext cx="1907307" cy="1793504"/>
          </a:xfrm>
          <a:prstGeom prst="homePlate">
            <a:avLst>
              <a:gd name="adj" fmla="val 24496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TextBox 6"/>
          <p:cNvSpPr txBox="1"/>
          <p:nvPr/>
        </p:nvSpPr>
        <p:spPr>
          <a:xfrm>
            <a:off x="9404093" y="116728"/>
            <a:ext cx="1469191" cy="666754"/>
          </a:xfrm>
          <a:prstGeom prst="rect">
            <a:avLst/>
          </a:prstGeom>
          <a:noFill/>
        </p:spPr>
        <p:txBody>
          <a:bodyPr wrap="square" lIns="111667" tIns="55833" rIns="111667" bIns="55833" rtlCol="0">
            <a:spAutoFit/>
          </a:bodyPr>
          <a:lstStyle/>
          <a:p>
            <a:r>
              <a:rPr lang="th-TH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K2D July8" pitchFamily="2" charset="-34"/>
                <a:cs typeface="TH K2D July8" pitchFamily="2" charset="-34"/>
              </a:rPr>
              <a:t>ประจำปี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929067" y="350049"/>
            <a:ext cx="1341205" cy="1036086"/>
          </a:xfrm>
          <a:prstGeom prst="rect">
            <a:avLst/>
          </a:prstGeom>
          <a:noFill/>
        </p:spPr>
        <p:txBody>
          <a:bodyPr wrap="none" lIns="111667" tIns="55833" rIns="111667" bIns="55833" rtlCol="0">
            <a:spAutoFit/>
          </a:bodyPr>
          <a:lstStyle/>
          <a:p>
            <a:r>
              <a:rPr lang="th-TH" sz="6000" b="1" dirty="0">
                <a:ln w="12700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K2D July8" pitchFamily="2" charset="-34"/>
                <a:cs typeface="TH K2D July8" pitchFamily="2" charset="-34"/>
              </a:rPr>
              <a:t>2567</a:t>
            </a:r>
          </a:p>
        </p:txBody>
      </p:sp>
      <p:sp>
        <p:nvSpPr>
          <p:cNvPr id="40" name="สี่เหลี่ยมผืนผ้ามุมมน 39"/>
          <p:cNvSpPr/>
          <p:nvPr/>
        </p:nvSpPr>
        <p:spPr>
          <a:xfrm>
            <a:off x="6912843" y="1548557"/>
            <a:ext cx="1950913" cy="621480"/>
          </a:xfrm>
          <a:prstGeom prst="roundRect">
            <a:avLst/>
          </a:prstGeom>
          <a:solidFill>
            <a:srgbClr val="FFE7FF"/>
          </a:solidFill>
          <a:ln>
            <a:solidFill>
              <a:srgbClr val="FF75AD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3200" b="1" dirty="0">
                <a:latin typeface="TH K2D July8" pitchFamily="2" charset="-34"/>
                <a:cs typeface="TH K2D July8" pitchFamily="2" charset="-34"/>
              </a:rPr>
              <a:t>ภาษีป้าย</a:t>
            </a:r>
          </a:p>
        </p:txBody>
      </p:sp>
      <p:grpSp>
        <p:nvGrpSpPr>
          <p:cNvPr id="47" name="กลุ่ม 46"/>
          <p:cNvGrpSpPr/>
          <p:nvPr/>
        </p:nvGrpSpPr>
        <p:grpSpPr>
          <a:xfrm>
            <a:off x="5629103" y="2256187"/>
            <a:ext cx="5100165" cy="3756866"/>
            <a:chOff x="5629102" y="2268971"/>
            <a:chExt cx="5100165" cy="3478352"/>
          </a:xfrm>
        </p:grpSpPr>
        <p:sp>
          <p:nvSpPr>
            <p:cNvPr id="41" name="สี่เหลี่ยมผืนผ้ามุมมน 40"/>
            <p:cNvSpPr/>
            <p:nvPr/>
          </p:nvSpPr>
          <p:spPr>
            <a:xfrm>
              <a:off x="6415970" y="2268971"/>
              <a:ext cx="4313297" cy="503399"/>
            </a:xfrm>
            <a:prstGeom prst="roundRect">
              <a:avLst/>
            </a:prstGeom>
            <a:solidFill>
              <a:srgbClr val="FFB7D4"/>
            </a:solidFill>
            <a:ln>
              <a:solidFill>
                <a:srgbClr val="FF75AD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h-TH" sz="2400" b="1" dirty="0">
                  <a:latin typeface="TH SarabunPSK" pitchFamily="34" charset="-34"/>
                  <a:cs typeface="TH SarabunPSK" pitchFamily="34" charset="-34"/>
                </a:rPr>
                <a:t>ผู้เสียภาษี </a:t>
              </a:r>
              <a:r>
                <a:rPr lang="en-US" sz="2400" b="1" dirty="0">
                  <a:latin typeface="TH SarabunPSK" pitchFamily="34" charset="-34"/>
                  <a:cs typeface="TH SarabunPSK" pitchFamily="34" charset="-34"/>
                </a:rPr>
                <a:t>: </a:t>
              </a:r>
              <a:r>
                <a:rPr lang="th-TH" sz="2400" b="1" dirty="0">
                  <a:latin typeface="TH SarabunPSK" pitchFamily="34" charset="-34"/>
                  <a:cs typeface="TH SarabunPSK" pitchFamily="34" charset="-34"/>
                </a:rPr>
                <a:t>เจ้าของหรือผู้ครอบครองป้าย</a:t>
              </a:r>
            </a:p>
          </p:txBody>
        </p:sp>
        <p:sp>
          <p:nvSpPr>
            <p:cNvPr id="42" name="สี่เหลี่ยมผืนผ้ามุมมน 41"/>
            <p:cNvSpPr/>
            <p:nvPr/>
          </p:nvSpPr>
          <p:spPr>
            <a:xfrm>
              <a:off x="5629102" y="2845692"/>
              <a:ext cx="5100164" cy="503399"/>
            </a:xfrm>
            <a:prstGeom prst="roundRect">
              <a:avLst/>
            </a:prstGeom>
            <a:solidFill>
              <a:srgbClr val="FFE7FF"/>
            </a:solidFill>
            <a:ln>
              <a:solidFill>
                <a:srgbClr val="FF75AD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th-TH" sz="2000" b="1" dirty="0">
                  <a:latin typeface="TH SarabunPSK" pitchFamily="34" charset="-34"/>
                  <a:cs typeface="TH SarabunPSK" pitchFamily="34" charset="-34"/>
                </a:rPr>
                <a:t>ยื่นแบบแสดงรายการ (ภ.ป.1) มกราคม – มีนาคม 2567</a:t>
              </a:r>
            </a:p>
          </p:txBody>
        </p:sp>
        <p:sp>
          <p:nvSpPr>
            <p:cNvPr id="43" name="สี่เหลี่ยมผืนผ้ามุมมน 42"/>
            <p:cNvSpPr/>
            <p:nvPr/>
          </p:nvSpPr>
          <p:spPr>
            <a:xfrm>
              <a:off x="5629102" y="3420442"/>
              <a:ext cx="5100164" cy="503399"/>
            </a:xfrm>
            <a:prstGeom prst="roundRect">
              <a:avLst/>
            </a:prstGeom>
            <a:solidFill>
              <a:srgbClr val="FFE7FF"/>
            </a:solidFill>
            <a:ln>
              <a:solidFill>
                <a:srgbClr val="FF75AD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th-TH" sz="2000" b="1" dirty="0">
                  <a:latin typeface="TH SarabunPSK" pitchFamily="34" charset="-34"/>
                  <a:cs typeface="TH SarabunPSK" pitchFamily="34" charset="-34"/>
                </a:rPr>
                <a:t>ระยะเวลาการชำระภาษี ภายใน 15 วัน นับแต่วันที่ได้รับแจ้งประเมิน </a:t>
              </a:r>
            </a:p>
          </p:txBody>
        </p:sp>
        <p:sp>
          <p:nvSpPr>
            <p:cNvPr id="44" name="สี่เหลี่ยมผืนผ้ามุมมน 43"/>
            <p:cNvSpPr/>
            <p:nvPr/>
          </p:nvSpPr>
          <p:spPr>
            <a:xfrm>
              <a:off x="5629102" y="3996506"/>
              <a:ext cx="5100164" cy="503399"/>
            </a:xfrm>
            <a:prstGeom prst="roundRect">
              <a:avLst/>
            </a:prstGeom>
            <a:solidFill>
              <a:srgbClr val="FFE7FF"/>
            </a:solidFill>
            <a:ln>
              <a:solidFill>
                <a:srgbClr val="FF75AD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th-TH" sz="2000" b="1" dirty="0">
                  <a:latin typeface="TH SarabunPSK" pitchFamily="34" charset="-34"/>
                  <a:cs typeface="TH SarabunPSK" pitchFamily="34" charset="-34"/>
                </a:rPr>
                <a:t>ไม่ยื่นแบบตามเวลาที่กำหนด เงินเพิ่มร้อยละ 10 ของภาษีป้าย  </a:t>
              </a:r>
            </a:p>
          </p:txBody>
        </p:sp>
        <p:sp>
          <p:nvSpPr>
            <p:cNvPr id="45" name="สี่เหลี่ยมผืนผ้ามุมมน 44"/>
            <p:cNvSpPr/>
            <p:nvPr/>
          </p:nvSpPr>
          <p:spPr>
            <a:xfrm>
              <a:off x="5629102" y="4572570"/>
              <a:ext cx="5100164" cy="503399"/>
            </a:xfrm>
            <a:prstGeom prst="roundRect">
              <a:avLst/>
            </a:prstGeom>
            <a:solidFill>
              <a:srgbClr val="FFE7FF"/>
            </a:solidFill>
            <a:ln>
              <a:solidFill>
                <a:srgbClr val="FF75AD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th-TH" sz="2000" b="1" dirty="0">
                  <a:latin typeface="TH SarabunPSK" pitchFamily="34" charset="-34"/>
                  <a:cs typeface="TH SarabunPSK" pitchFamily="34" charset="-34"/>
                </a:rPr>
                <a:t>ไม่ชำระภายในเวลาที่กำหนด เงินเพิ่มร้อยละ 2 ต่อเดือนของภาษีป้าย  </a:t>
              </a:r>
            </a:p>
          </p:txBody>
        </p:sp>
        <p:sp>
          <p:nvSpPr>
            <p:cNvPr id="46" name="สี่เหลี่ยมผืนผ้ามุมมน 45"/>
            <p:cNvSpPr/>
            <p:nvPr/>
          </p:nvSpPr>
          <p:spPr>
            <a:xfrm>
              <a:off x="6415970" y="5132474"/>
              <a:ext cx="4313297" cy="614849"/>
            </a:xfrm>
            <a:prstGeom prst="roundRect">
              <a:avLst/>
            </a:prstGeom>
            <a:solidFill>
              <a:srgbClr val="FFE7FF"/>
            </a:solidFill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h-TH" sz="2000" b="1" dirty="0">
                  <a:latin typeface="TH SarabunPSK" pitchFamily="34" charset="-34"/>
                  <a:cs typeface="TH SarabunPSK" pitchFamily="34" charset="-34"/>
                </a:rPr>
                <a:t>กรณีติดตั้งป้ายใหม่ ให้ยื่นแบบฯและชำระภาษี</a:t>
              </a:r>
            </a:p>
            <a:p>
              <a:pPr algn="ctr"/>
              <a:r>
                <a:rPr lang="th-TH" sz="2000" b="1" dirty="0">
                  <a:latin typeface="TH SarabunPSK" pitchFamily="34" charset="-34"/>
                  <a:cs typeface="TH SarabunPSK" pitchFamily="34" charset="-34"/>
                </a:rPr>
                <a:t>ภายใน 15 วัน นับแต่วันที่ติดตั้ง </a:t>
              </a:r>
            </a:p>
          </p:txBody>
        </p:sp>
      </p:grpSp>
      <p:grpSp>
        <p:nvGrpSpPr>
          <p:cNvPr id="59" name="กลุ่ม 58"/>
          <p:cNvGrpSpPr/>
          <p:nvPr/>
        </p:nvGrpSpPr>
        <p:grpSpPr>
          <a:xfrm>
            <a:off x="5328667" y="6338626"/>
            <a:ext cx="5400601" cy="3320350"/>
            <a:chOff x="5328667" y="6338626"/>
            <a:chExt cx="5400601" cy="3320350"/>
          </a:xfrm>
        </p:grpSpPr>
        <p:sp>
          <p:nvSpPr>
            <p:cNvPr id="49" name="รูปห้าเหลี่ยม 48"/>
            <p:cNvSpPr/>
            <p:nvPr/>
          </p:nvSpPr>
          <p:spPr>
            <a:xfrm>
              <a:off x="5328667" y="6338626"/>
              <a:ext cx="1571773" cy="713787"/>
            </a:xfrm>
            <a:prstGeom prst="homePlate">
              <a:avLst>
                <a:gd name="adj" fmla="val 19285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th-TH" sz="2000" b="1" dirty="0">
                  <a:solidFill>
                    <a:srgbClr val="FF0000"/>
                  </a:solidFill>
                  <a:latin typeface="TH SarabunPSK" pitchFamily="34" charset="-34"/>
                  <a:cs typeface="TH SarabunPSK" pitchFamily="34" charset="-34"/>
                </a:rPr>
                <a:t>ประเภท 1</a:t>
              </a:r>
            </a:p>
            <a:p>
              <a:r>
                <a:rPr lang="th-TH" sz="2000" b="1" dirty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อักษรไทยล้วน</a:t>
              </a:r>
            </a:p>
          </p:txBody>
        </p:sp>
        <p:sp>
          <p:nvSpPr>
            <p:cNvPr id="50" name="รูปห้าเหลี่ยม 49"/>
            <p:cNvSpPr/>
            <p:nvPr/>
          </p:nvSpPr>
          <p:spPr>
            <a:xfrm>
              <a:off x="5328667" y="7116362"/>
              <a:ext cx="1727567" cy="1246795"/>
            </a:xfrm>
            <a:prstGeom prst="homePlate">
              <a:avLst>
                <a:gd name="adj" fmla="val 19285"/>
              </a:avLst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th-TH" sz="2000" b="1" dirty="0">
                  <a:solidFill>
                    <a:srgbClr val="FF0000"/>
                  </a:solidFill>
                  <a:latin typeface="TH SarabunPSK" pitchFamily="34" charset="-34"/>
                  <a:cs typeface="TH SarabunPSK" pitchFamily="34" charset="-34"/>
                </a:rPr>
                <a:t>ประเภท 2</a:t>
              </a:r>
            </a:p>
            <a:p>
              <a:r>
                <a:rPr lang="th-TH" sz="2000" b="1" dirty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อักษรไทยปนกับ</a:t>
              </a:r>
            </a:p>
            <a:p>
              <a:r>
                <a:rPr lang="th-TH" sz="2000" b="1" dirty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ต่างประเทศ/ภาพ/</a:t>
              </a:r>
            </a:p>
            <a:p>
              <a:r>
                <a:rPr lang="th-TH" sz="2000" b="1" dirty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เครื่องหมายอื่น</a:t>
              </a:r>
            </a:p>
          </p:txBody>
        </p:sp>
        <p:sp>
          <p:nvSpPr>
            <p:cNvPr id="51" name="รูปห้าเหลี่ยม 50"/>
            <p:cNvSpPr/>
            <p:nvPr/>
          </p:nvSpPr>
          <p:spPr>
            <a:xfrm>
              <a:off x="5328667" y="8389317"/>
              <a:ext cx="1745272" cy="1269659"/>
            </a:xfrm>
            <a:prstGeom prst="homePlate">
              <a:avLst>
                <a:gd name="adj" fmla="val 19285"/>
              </a:avLst>
            </a:prstGeom>
            <a:solidFill>
              <a:srgbClr val="FFB7D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th-TH" sz="2000" b="1" dirty="0">
                  <a:solidFill>
                    <a:srgbClr val="FF0000"/>
                  </a:solidFill>
                  <a:latin typeface="TH SarabunPSK" pitchFamily="34" charset="-34"/>
                  <a:cs typeface="TH SarabunPSK" pitchFamily="34" charset="-34"/>
                </a:rPr>
                <a:t>ประเภท 3</a:t>
              </a:r>
            </a:p>
            <a:p>
              <a:r>
                <a:rPr lang="th-TH" sz="2000" b="1" dirty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ไม่มีอักษรไทย/ </a:t>
              </a:r>
            </a:p>
            <a:p>
              <a:r>
                <a:rPr lang="th-TH" sz="2000" b="1" dirty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อักษรไทยอยู่ใต้/</a:t>
              </a:r>
            </a:p>
            <a:p>
              <a:r>
                <a:rPr lang="th-TH" sz="2000" b="1" dirty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ต่ำกว่าต่างประเทศ</a:t>
              </a:r>
            </a:p>
          </p:txBody>
        </p:sp>
        <p:sp>
          <p:nvSpPr>
            <p:cNvPr id="53" name="สี่เหลี่ยมผืนผ้ามุมมน 52"/>
            <p:cNvSpPr/>
            <p:nvPr/>
          </p:nvSpPr>
          <p:spPr>
            <a:xfrm>
              <a:off x="7371536" y="6373093"/>
              <a:ext cx="3357732" cy="664080"/>
            </a:xfrm>
            <a:prstGeom prst="roundRect">
              <a:avLst/>
            </a:prstGeom>
            <a:solidFill>
              <a:srgbClr val="FFE7FF"/>
            </a:solidFill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514350" indent="-514350">
                <a:buAutoNum type="thaiAlphaParenBoth"/>
              </a:pPr>
              <a:r>
                <a:rPr lang="th-TH" sz="2000" dirty="0">
                  <a:latin typeface="TH SarabunPSK" pitchFamily="34" charset="-34"/>
                  <a:cs typeface="TH SarabunPSK" pitchFamily="34" charset="-34"/>
                </a:rPr>
                <a:t>ข้อความ </a:t>
              </a:r>
              <a:r>
                <a:rPr lang="th-TH" sz="2000" i="1" dirty="0">
                  <a:solidFill>
                    <a:srgbClr val="FF3F8D"/>
                  </a:solidFill>
                  <a:latin typeface="TH SarabunPSK" pitchFamily="34" charset="-34"/>
                  <a:cs typeface="TH SarabunPSK" pitchFamily="34" charset="-34"/>
                </a:rPr>
                <a:t>เคลื่อนที่/เปลี่ยนได้        </a:t>
              </a:r>
              <a:r>
                <a:rPr lang="th-TH" sz="2000" dirty="0">
                  <a:latin typeface="TH SarabunPSK" pitchFamily="34" charset="-34"/>
                  <a:cs typeface="TH SarabunPSK" pitchFamily="34" charset="-34"/>
                </a:rPr>
                <a:t>10</a:t>
              </a:r>
            </a:p>
            <a:p>
              <a:pPr marL="514350" indent="-514350">
                <a:buAutoNum type="thaiAlphaParenBoth"/>
              </a:pPr>
              <a:r>
                <a:rPr lang="th-TH" sz="2000" dirty="0">
                  <a:latin typeface="TH SarabunPSK" pitchFamily="34" charset="-34"/>
                  <a:cs typeface="TH SarabunPSK" pitchFamily="34" charset="-34"/>
                </a:rPr>
                <a:t>ข้อความ </a:t>
              </a:r>
              <a:r>
                <a:rPr lang="th-TH" sz="2000" i="1" dirty="0">
                  <a:solidFill>
                    <a:srgbClr val="FF3F8D"/>
                  </a:solidFill>
                  <a:latin typeface="TH SarabunPSK" pitchFamily="34" charset="-34"/>
                  <a:cs typeface="TH SarabunPSK" pitchFamily="34" charset="-34"/>
                </a:rPr>
                <a:t>ไม่</a:t>
              </a:r>
              <a:r>
                <a:rPr lang="th-TH" sz="2000" dirty="0">
                  <a:latin typeface="TH SarabunPSK" pitchFamily="34" charset="-34"/>
                  <a:cs typeface="TH SarabunPSK" pitchFamily="34" charset="-34"/>
                </a:rPr>
                <a:t> เคลื่อนที่/เปลี่ยนไม่ได้   5</a:t>
              </a:r>
            </a:p>
          </p:txBody>
        </p:sp>
        <p:sp>
          <p:nvSpPr>
            <p:cNvPr id="54" name="สี่เหลี่ยมผืนผ้ามุมมน 53"/>
            <p:cNvSpPr/>
            <p:nvPr/>
          </p:nvSpPr>
          <p:spPr>
            <a:xfrm>
              <a:off x="7353015" y="7293189"/>
              <a:ext cx="3376253" cy="912006"/>
            </a:xfrm>
            <a:prstGeom prst="roundRect">
              <a:avLst/>
            </a:prstGeom>
            <a:solidFill>
              <a:srgbClr val="FFE7FF"/>
            </a:solidFill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514350" indent="-514350">
                <a:buAutoNum type="thaiAlphaParenBoth"/>
              </a:pPr>
              <a:r>
                <a:rPr lang="th-TH" sz="2000" dirty="0">
                  <a:latin typeface="TH SarabunPSK" pitchFamily="34" charset="-34"/>
                  <a:cs typeface="TH SarabunPSK" pitchFamily="34" charset="-34"/>
                </a:rPr>
                <a:t>ข้อความ </a:t>
              </a:r>
              <a:r>
                <a:rPr lang="th-TH" sz="2000" i="1" dirty="0">
                  <a:solidFill>
                    <a:srgbClr val="FF3F8D"/>
                  </a:solidFill>
                  <a:latin typeface="TH SarabunPSK" pitchFamily="34" charset="-34"/>
                  <a:cs typeface="TH SarabunPSK" pitchFamily="34" charset="-34"/>
                </a:rPr>
                <a:t>เคลื่อนที่/เปลี่ยนได้         </a:t>
              </a:r>
              <a:r>
                <a:rPr lang="th-TH" sz="2000" dirty="0">
                  <a:latin typeface="TH SarabunPSK" pitchFamily="34" charset="-34"/>
                  <a:cs typeface="TH SarabunPSK" pitchFamily="34" charset="-34"/>
                </a:rPr>
                <a:t>52</a:t>
              </a:r>
            </a:p>
            <a:p>
              <a:pPr marL="514350" indent="-514350">
                <a:buAutoNum type="thaiAlphaParenBoth"/>
              </a:pPr>
              <a:r>
                <a:rPr lang="th-TH" sz="2000" dirty="0">
                  <a:latin typeface="TH SarabunPSK" pitchFamily="34" charset="-34"/>
                  <a:cs typeface="TH SarabunPSK" pitchFamily="34" charset="-34"/>
                </a:rPr>
                <a:t>ข้อความ </a:t>
              </a:r>
              <a:r>
                <a:rPr lang="th-TH" sz="2000" i="1" dirty="0">
                  <a:solidFill>
                    <a:srgbClr val="FF3F8D"/>
                  </a:solidFill>
                  <a:latin typeface="TH SarabunPSK" pitchFamily="34" charset="-34"/>
                  <a:cs typeface="TH SarabunPSK" pitchFamily="34" charset="-34"/>
                </a:rPr>
                <a:t>ไม่</a:t>
              </a:r>
              <a:r>
                <a:rPr lang="th-TH" sz="2000" dirty="0">
                  <a:latin typeface="TH SarabunPSK" pitchFamily="34" charset="-34"/>
                  <a:cs typeface="TH SarabunPSK" pitchFamily="34" charset="-34"/>
                </a:rPr>
                <a:t> เคลื่อนที่/เปลี่ยนไม่ได้  26</a:t>
              </a:r>
            </a:p>
          </p:txBody>
        </p:sp>
        <p:sp>
          <p:nvSpPr>
            <p:cNvPr id="55" name="สี่เหลี่ยมผืนผ้ามุมมน 54"/>
            <p:cNvSpPr/>
            <p:nvPr/>
          </p:nvSpPr>
          <p:spPr>
            <a:xfrm>
              <a:off x="7353014" y="8533333"/>
              <a:ext cx="3376253" cy="939558"/>
            </a:xfrm>
            <a:prstGeom prst="roundRect">
              <a:avLst/>
            </a:prstGeom>
            <a:solidFill>
              <a:srgbClr val="FFE7FF"/>
            </a:solidFill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514350" indent="-514350">
                <a:buAutoNum type="thaiAlphaParenBoth"/>
              </a:pPr>
              <a:r>
                <a:rPr lang="th-TH" sz="2000" dirty="0">
                  <a:latin typeface="TH SarabunPSK" pitchFamily="34" charset="-34"/>
                  <a:cs typeface="TH SarabunPSK" pitchFamily="34" charset="-34"/>
                </a:rPr>
                <a:t>ข้อความ </a:t>
              </a:r>
              <a:r>
                <a:rPr lang="th-TH" sz="2000" i="1" dirty="0">
                  <a:solidFill>
                    <a:srgbClr val="FF3F8D"/>
                  </a:solidFill>
                  <a:latin typeface="TH SarabunPSK" pitchFamily="34" charset="-34"/>
                  <a:cs typeface="TH SarabunPSK" pitchFamily="34" charset="-34"/>
                </a:rPr>
                <a:t>เคลื่อนที่/เปลี่ยนได้         </a:t>
              </a:r>
              <a:r>
                <a:rPr lang="th-TH" sz="2000" dirty="0">
                  <a:latin typeface="TH SarabunPSK" pitchFamily="34" charset="-34"/>
                  <a:cs typeface="TH SarabunPSK" pitchFamily="34" charset="-34"/>
                </a:rPr>
                <a:t>52</a:t>
              </a:r>
            </a:p>
            <a:p>
              <a:pPr marL="514350" indent="-514350">
                <a:buAutoNum type="thaiAlphaParenBoth"/>
              </a:pPr>
              <a:r>
                <a:rPr lang="th-TH" sz="2000" dirty="0">
                  <a:latin typeface="TH SarabunPSK" pitchFamily="34" charset="-34"/>
                  <a:cs typeface="TH SarabunPSK" pitchFamily="34" charset="-34"/>
                </a:rPr>
                <a:t>ข้อความ </a:t>
              </a:r>
              <a:r>
                <a:rPr lang="th-TH" sz="2000" i="1" dirty="0">
                  <a:solidFill>
                    <a:srgbClr val="FF3F8D"/>
                  </a:solidFill>
                  <a:latin typeface="TH SarabunPSK" pitchFamily="34" charset="-34"/>
                  <a:cs typeface="TH SarabunPSK" pitchFamily="34" charset="-34"/>
                </a:rPr>
                <a:t>ไม่</a:t>
              </a:r>
              <a:r>
                <a:rPr lang="th-TH" sz="2000" dirty="0">
                  <a:latin typeface="TH SarabunPSK" pitchFamily="34" charset="-34"/>
                  <a:cs typeface="TH SarabunPSK" pitchFamily="34" charset="-34"/>
                </a:rPr>
                <a:t> เคลื่อนที่/เปลี่ยนไม่ได้  50</a:t>
              </a:r>
            </a:p>
          </p:txBody>
        </p:sp>
        <p:sp>
          <p:nvSpPr>
            <p:cNvPr id="56" name="สามเหลี่ยมหน้าจั่ว 55"/>
            <p:cNvSpPr/>
            <p:nvPr/>
          </p:nvSpPr>
          <p:spPr>
            <a:xfrm rot="5400000">
              <a:off x="7075253" y="8938239"/>
              <a:ext cx="296780" cy="189551"/>
            </a:xfrm>
            <a:prstGeom prst="triangle">
              <a:avLst/>
            </a:prstGeom>
            <a:solidFill>
              <a:srgbClr val="FF3F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57" name="สามเหลี่ยมหน้าจั่ว 56"/>
            <p:cNvSpPr/>
            <p:nvPr/>
          </p:nvSpPr>
          <p:spPr>
            <a:xfrm rot="5400000">
              <a:off x="7075253" y="7642095"/>
              <a:ext cx="296780" cy="189551"/>
            </a:xfrm>
            <a:prstGeom prst="triangle">
              <a:avLst/>
            </a:prstGeom>
            <a:solidFill>
              <a:srgbClr val="FF3F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58" name="สามเหลี่ยมหน้าจั่ว 57"/>
            <p:cNvSpPr/>
            <p:nvPr/>
          </p:nvSpPr>
          <p:spPr>
            <a:xfrm rot="5400000">
              <a:off x="7075254" y="6561975"/>
              <a:ext cx="296780" cy="189551"/>
            </a:xfrm>
            <a:prstGeom prst="triangle">
              <a:avLst/>
            </a:prstGeom>
            <a:solidFill>
              <a:srgbClr val="FF3F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</p:grpSp>
      <p:sp>
        <p:nvSpPr>
          <p:cNvPr id="60" name="สี่เหลี่ยมผืนผ้ามุมมน 59"/>
          <p:cNvSpPr/>
          <p:nvPr/>
        </p:nvSpPr>
        <p:spPr>
          <a:xfrm>
            <a:off x="213993" y="2420011"/>
            <a:ext cx="5114674" cy="784730"/>
          </a:xfrm>
          <a:prstGeom prst="roundRect">
            <a:avLst>
              <a:gd name="adj" fmla="val 0"/>
            </a:avLst>
          </a:prstGeom>
          <a:solidFill>
            <a:srgbClr val="FFB7D4"/>
          </a:solidFill>
          <a:ln>
            <a:solidFill>
              <a:srgbClr val="FFCC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h-TH" sz="2000" b="1" dirty="0">
                <a:latin typeface="TH SarabunPSK" pitchFamily="34" charset="-34"/>
                <a:cs typeface="TH SarabunPSK" pitchFamily="34" charset="-34"/>
              </a:rPr>
              <a:t>ผู้เสียภาษี </a:t>
            </a:r>
            <a:r>
              <a:rPr lang="en-US" sz="2000" b="1" dirty="0">
                <a:latin typeface="TH SarabunPSK" pitchFamily="34" charset="-34"/>
                <a:cs typeface="TH SarabunPSK" pitchFamily="34" charset="-34"/>
              </a:rPr>
              <a:t>: </a:t>
            </a:r>
            <a:r>
              <a:rPr lang="th-TH" sz="2000" b="1" dirty="0">
                <a:latin typeface="TH SarabunPSK" pitchFamily="34" charset="-34"/>
                <a:cs typeface="TH SarabunPSK" pitchFamily="34" charset="-34"/>
              </a:rPr>
              <a:t>เจ้าของที่ดินหรือสิ่งปลูกสร้าง หรือเป็นผู้ครอบครองหรือ</a:t>
            </a:r>
          </a:p>
          <a:p>
            <a:r>
              <a:rPr lang="th-TH" sz="2000" b="1" dirty="0">
                <a:latin typeface="TH SarabunPSK" pitchFamily="34" charset="-34"/>
                <a:cs typeface="TH SarabunPSK" pitchFamily="34" charset="-34"/>
              </a:rPr>
              <a:t>              ทำประโยชน์ในที่ดินหรือสิ่งปลูกสร้างอันเป็นทรัพย์สินของรัฐ</a:t>
            </a:r>
          </a:p>
        </p:txBody>
      </p:sp>
      <p:sp>
        <p:nvSpPr>
          <p:cNvPr id="2" name="สี่เหลี่ยมผืนผ้า 1"/>
          <p:cNvSpPr/>
          <p:nvPr/>
        </p:nvSpPr>
        <p:spPr>
          <a:xfrm>
            <a:off x="0" y="108397"/>
            <a:ext cx="1584252" cy="1440160"/>
          </a:xfrm>
          <a:prstGeom prst="rect">
            <a:avLst/>
          </a:prstGeom>
          <a:solidFill>
            <a:srgbClr val="FFB7D4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ตรา</a:t>
            </a:r>
          </a:p>
          <a:p>
            <a:pPr algn="ctr"/>
            <a:r>
              <a:rPr lang="th-TH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อปท</a:t>
            </a:r>
            <a:endParaRPr lang="th-TH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9" name="รูปภาพ 8">
            <a:extLst>
              <a:ext uri="{FF2B5EF4-FFF2-40B4-BE49-F238E27FC236}">
                <a16:creationId xmlns:a16="http://schemas.microsoft.com/office/drawing/2014/main" id="{6BA43708-3596-4554-AAF4-E8C730AE92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590949" cy="1543950"/>
          </a:xfrm>
          <a:prstGeom prst="rect">
            <a:avLst/>
          </a:prstGeom>
          <a:noFill/>
          <a:ln>
            <a:solidFill>
              <a:srgbClr val="FFB7D4"/>
            </a:solidFill>
          </a:ln>
        </p:spPr>
      </p:pic>
    </p:spTree>
    <p:extLst>
      <p:ext uri="{BB962C8B-B14F-4D97-AF65-F5344CB8AC3E}">
        <p14:creationId xmlns:p14="http://schemas.microsoft.com/office/powerpoint/2010/main" val="2750257790"/>
      </p:ext>
    </p:extLst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</TotalTime>
  <Words>352</Words>
  <Application>Microsoft Office PowerPoint</Application>
  <PresentationFormat>กำหนดเอง</PresentationFormat>
  <Paragraphs>52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4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6" baseType="lpstr">
      <vt:lpstr>Arial</vt:lpstr>
      <vt:lpstr>Calibri</vt:lpstr>
      <vt:lpstr>TH K2D July8</vt:lpstr>
      <vt:lpstr>TH SarabunPSK</vt:lpstr>
      <vt:lpstr>ชุดรูปแบบของ Office</vt:lpstr>
      <vt:lpstr>งานนำเสนอ PowerPoint</vt:lpstr>
    </vt:vector>
  </TitlesOfParts>
  <Company>www.easyosteam.com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Mr.KKD</dc:creator>
  <cp:lastModifiedBy>b4398 comt</cp:lastModifiedBy>
  <cp:revision>96</cp:revision>
  <cp:lastPrinted>2024-02-21T09:27:52Z</cp:lastPrinted>
  <dcterms:created xsi:type="dcterms:W3CDTF">2022-11-24T04:54:35Z</dcterms:created>
  <dcterms:modified xsi:type="dcterms:W3CDTF">2025-05-14T09:49:02Z</dcterms:modified>
</cp:coreProperties>
</file>